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6"/>
  </p:notesMasterIdLst>
  <p:sldIdLst>
    <p:sldId id="256" r:id="rId2"/>
    <p:sldId id="257" r:id="rId3"/>
    <p:sldId id="258" r:id="rId4"/>
    <p:sldId id="271" r:id="rId5"/>
    <p:sldId id="264" r:id="rId6"/>
    <p:sldId id="267" r:id="rId7"/>
    <p:sldId id="268" r:id="rId8"/>
    <p:sldId id="270" r:id="rId9"/>
    <p:sldId id="269" r:id="rId10"/>
    <p:sldId id="263" r:id="rId11"/>
    <p:sldId id="261" r:id="rId12"/>
    <p:sldId id="260" r:id="rId13"/>
    <p:sldId id="262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/>
    <p:restoredTop sz="83901"/>
  </p:normalViewPr>
  <p:slideViewPr>
    <p:cSldViewPr snapToGrid="0" snapToObjects="1">
      <p:cViewPr varScale="1">
        <p:scale>
          <a:sx n="175" d="100"/>
          <a:sy n="175" d="100"/>
        </p:scale>
        <p:origin x="167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61421-BDE1-C94A-A8F8-3F504639FD70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EA56C-2359-AB4D-A842-492B5BF38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0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sz="1600" dirty="0"/>
              <a:t>Year built with buckets</a:t>
            </a:r>
          </a:p>
          <a:p>
            <a:pPr lvl="2"/>
            <a:r>
              <a:rPr lang="en-US" sz="1600" dirty="0"/>
              <a:t>Heating Quality</a:t>
            </a:r>
          </a:p>
          <a:p>
            <a:pPr lvl="2"/>
            <a:r>
              <a:rPr lang="en-US" sz="1600" dirty="0"/>
              <a:t>Porch (Y/N variable only)</a:t>
            </a:r>
          </a:p>
          <a:p>
            <a:pPr lvl="2"/>
            <a:r>
              <a:rPr lang="en-US" sz="1600" dirty="0"/>
              <a:t>Proximity to desirable features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EA56C-2359-AB4D-A842-492B5BF388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06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1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0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1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7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8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24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10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6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03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5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10/24/20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017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buddha.com/blog/tax-benefits-owning-multiple-houses/" TargetMode="External"/><Relationship Id="rId2" Type="http://schemas.openxmlformats.org/officeDocument/2006/relationships/hyperlink" Target="https://towardsdatascience.com/regression-an-explanation-of-regression-metrics-and-what-can-go-wrong-a39a9793d91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ks-partners.com/insights/capture/" TargetMode="External"/><Relationship Id="rId4" Type="http://schemas.openxmlformats.org/officeDocument/2006/relationships/hyperlink" Target="https://www.nuviewtrust.com/self-directed-regulation-d-real-estate-fund-investment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bls.gov/timeseries/LASST190000000000005?amp%253bdata_tool=XGtable&amp;output_view=data&amp;include_graphs=true" TargetMode="External"/><Relationship Id="rId2" Type="http://schemas.openxmlformats.org/officeDocument/2006/relationships/hyperlink" Target="https://www.census.gov/quickfacts/fact/table/amescityiowa/INC11021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eavibes.com/ames-ia/crim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665A5CBD-5BDA-4345-915C-718F0E585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A549D-AEAE-964B-AEAC-9B2988C8C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762001"/>
            <a:ext cx="3810000" cy="3047998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House Price Predictions</a:t>
            </a:r>
            <a:br>
              <a:rPr lang="en-US" sz="4400" dirty="0"/>
            </a:br>
            <a:r>
              <a:rPr lang="en-US" sz="4400" dirty="0"/>
              <a:t>Ames, 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C6952-CDA9-524A-82C4-9187A4C73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4" r="-1" b="-1"/>
          <a:stretch/>
        </p:blipFill>
        <p:spPr>
          <a:xfrm>
            <a:off x="5299433" y="832506"/>
            <a:ext cx="4448352" cy="6025494"/>
          </a:xfrm>
          <a:custGeom>
            <a:avLst/>
            <a:gdLst/>
            <a:ahLst/>
            <a:cxnLst/>
            <a:rect l="l" t="t" r="r" b="b"/>
            <a:pathLst>
              <a:path w="4448352" h="6025494">
                <a:moveTo>
                  <a:pt x="3173139" y="74"/>
                </a:moveTo>
                <a:cubicBezTo>
                  <a:pt x="3404376" y="2427"/>
                  <a:pt x="3621702" y="61078"/>
                  <a:pt x="3840337" y="136997"/>
                </a:cubicBezTo>
                <a:cubicBezTo>
                  <a:pt x="4230681" y="272614"/>
                  <a:pt x="4578505" y="404218"/>
                  <a:pt x="4400480" y="1061407"/>
                </a:cubicBezTo>
                <a:cubicBezTo>
                  <a:pt x="4294008" y="1454598"/>
                  <a:pt x="4050152" y="1868133"/>
                  <a:pt x="3812207" y="2268177"/>
                </a:cubicBezTo>
                <a:cubicBezTo>
                  <a:pt x="3397090" y="2966249"/>
                  <a:pt x="2981970" y="3664324"/>
                  <a:pt x="2566852" y="4362396"/>
                </a:cubicBezTo>
                <a:cubicBezTo>
                  <a:pt x="2261942" y="4875091"/>
                  <a:pt x="1813644" y="5542665"/>
                  <a:pt x="1381603" y="6002074"/>
                </a:cubicBezTo>
                <a:lnTo>
                  <a:pt x="1358104" y="6025494"/>
                </a:lnTo>
                <a:lnTo>
                  <a:pt x="147593" y="6025494"/>
                </a:lnTo>
                <a:lnTo>
                  <a:pt x="135095" y="5970139"/>
                </a:lnTo>
                <a:cubicBezTo>
                  <a:pt x="3334" y="5264474"/>
                  <a:pt x="25735" y="4338080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1"/>
                  <a:pt x="515201" y="2023048"/>
                  <a:pt x="812398" y="1669997"/>
                </a:cubicBezTo>
                <a:cubicBezTo>
                  <a:pt x="1109597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lose/>
              </a:path>
            </a:pathLst>
          </a:custGeom>
        </p:spPr>
      </p:pic>
      <p:pic>
        <p:nvPicPr>
          <p:cNvPr id="6" name="Picture 5" descr="A group of orange flowers in a garden&#10;&#10;Description automatically generated">
            <a:extLst>
              <a:ext uri="{FF2B5EF4-FFF2-40B4-BE49-F238E27FC236}">
                <a16:creationId xmlns:a16="http://schemas.microsoft.com/office/drawing/2014/main" id="{EB8E5350-F604-4843-B201-64E062ED1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44" r="39537" b="3"/>
          <a:stretch/>
        </p:blipFill>
        <p:spPr>
          <a:xfrm>
            <a:off x="10008071" y="10"/>
            <a:ext cx="2183930" cy="3890830"/>
          </a:xfrm>
          <a:custGeom>
            <a:avLst/>
            <a:gdLst/>
            <a:ahLst/>
            <a:cxnLst/>
            <a:rect l="l" t="t" r="r" b="b"/>
            <a:pathLst>
              <a:path w="2183930" h="3890840">
                <a:moveTo>
                  <a:pt x="1662734" y="0"/>
                </a:moveTo>
                <a:lnTo>
                  <a:pt x="2183929" y="1"/>
                </a:lnTo>
                <a:lnTo>
                  <a:pt x="2183930" y="3746279"/>
                </a:lnTo>
                <a:lnTo>
                  <a:pt x="2092471" y="3792266"/>
                </a:lnTo>
                <a:cubicBezTo>
                  <a:pt x="1916615" y="3868206"/>
                  <a:pt x="1716194" y="3904967"/>
                  <a:pt x="1486236" y="3885847"/>
                </a:cubicBezTo>
                <a:cubicBezTo>
                  <a:pt x="669931" y="3818049"/>
                  <a:pt x="47640" y="3126585"/>
                  <a:pt x="2489" y="2485753"/>
                </a:cubicBezTo>
                <a:cubicBezTo>
                  <a:pt x="-27385" y="2064643"/>
                  <a:pt x="214834" y="1579831"/>
                  <a:pt x="562936" y="1142086"/>
                </a:cubicBezTo>
                <a:cubicBezTo>
                  <a:pt x="706161" y="962074"/>
                  <a:pt x="1052598" y="565678"/>
                  <a:pt x="1463250" y="180015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93C448-7478-4732-8203-7598152BAC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1" r="6" b="6"/>
          <a:stretch/>
        </p:blipFill>
        <p:spPr>
          <a:xfrm>
            <a:off x="8048989" y="4136572"/>
            <a:ext cx="3381012" cy="2219779"/>
          </a:xfrm>
          <a:custGeom>
            <a:avLst/>
            <a:gdLst/>
            <a:ahLst/>
            <a:cxnLst/>
            <a:rect l="l" t="t" r="r" b="b"/>
            <a:pathLst>
              <a:path w="3381012" h="2219779">
                <a:moveTo>
                  <a:pt x="2031599" y="1440"/>
                </a:moveTo>
                <a:cubicBezTo>
                  <a:pt x="2290258" y="9798"/>
                  <a:pt x="2545092" y="54400"/>
                  <a:pt x="2762440" y="130722"/>
                </a:cubicBezTo>
                <a:cubicBezTo>
                  <a:pt x="3259231" y="305320"/>
                  <a:pt x="3560197" y="645219"/>
                  <a:pt x="3263424" y="1096695"/>
                </a:cubicBezTo>
                <a:cubicBezTo>
                  <a:pt x="2921526" y="1616356"/>
                  <a:pt x="1319491" y="2439416"/>
                  <a:pt x="505447" y="2165293"/>
                </a:cubicBezTo>
                <a:cubicBezTo>
                  <a:pt x="134712" y="2040287"/>
                  <a:pt x="-37401" y="1703487"/>
                  <a:pt x="6791" y="1403535"/>
                </a:cubicBezTo>
                <a:cubicBezTo>
                  <a:pt x="68659" y="983394"/>
                  <a:pt x="455211" y="569456"/>
                  <a:pt x="862230" y="282590"/>
                </a:cubicBezTo>
                <a:cubicBezTo>
                  <a:pt x="1099471" y="115913"/>
                  <a:pt x="1429617" y="27065"/>
                  <a:pt x="1772911" y="5329"/>
                </a:cubicBezTo>
                <a:cubicBezTo>
                  <a:pt x="1858734" y="-106"/>
                  <a:pt x="1945379" y="-1347"/>
                  <a:pt x="2031599" y="1440"/>
                </a:cubicBezTo>
                <a:close/>
              </a:path>
            </a:pathLst>
          </a:cu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76E4B60-959D-4C46-B3C8-BC11BD7BD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0" y="533400"/>
            <a:ext cx="4788638" cy="6329048"/>
          </a:xfrm>
          <a:custGeom>
            <a:avLst/>
            <a:gdLst>
              <a:gd name="connsiteX0" fmla="*/ 3173139 w 4448352"/>
              <a:gd name="connsiteY0" fmla="*/ 74 h 6025492"/>
              <a:gd name="connsiteX1" fmla="*/ 3840337 w 4448352"/>
              <a:gd name="connsiteY1" fmla="*/ 136997 h 6025492"/>
              <a:gd name="connsiteX2" fmla="*/ 4400480 w 4448352"/>
              <a:gd name="connsiteY2" fmla="*/ 1061406 h 6025492"/>
              <a:gd name="connsiteX3" fmla="*/ 3812207 w 4448352"/>
              <a:gd name="connsiteY3" fmla="*/ 2268177 h 6025492"/>
              <a:gd name="connsiteX4" fmla="*/ 2566852 w 4448352"/>
              <a:gd name="connsiteY4" fmla="*/ 4362395 h 6025492"/>
              <a:gd name="connsiteX5" fmla="*/ 1381603 w 4448352"/>
              <a:gd name="connsiteY5" fmla="*/ 6002073 h 6025492"/>
              <a:gd name="connsiteX6" fmla="*/ 1358105 w 4448352"/>
              <a:gd name="connsiteY6" fmla="*/ 6025492 h 6025492"/>
              <a:gd name="connsiteX7" fmla="*/ 147593 w 4448352"/>
              <a:gd name="connsiteY7" fmla="*/ 6025492 h 6025492"/>
              <a:gd name="connsiteX8" fmla="*/ 135095 w 4448352"/>
              <a:gd name="connsiteY8" fmla="*/ 5970139 h 6025492"/>
              <a:gd name="connsiteX9" fmla="*/ 989 w 4448352"/>
              <a:gd name="connsiteY9" fmla="*/ 3558990 h 6025492"/>
              <a:gd name="connsiteX10" fmla="*/ 134613 w 4448352"/>
              <a:gd name="connsiteY10" fmla="*/ 2769335 h 6025492"/>
              <a:gd name="connsiteX11" fmla="*/ 812398 w 4448352"/>
              <a:gd name="connsiteY11" fmla="*/ 1669996 h 6025492"/>
              <a:gd name="connsiteX12" fmla="*/ 1830565 w 4448352"/>
              <a:gd name="connsiteY12" fmla="*/ 638164 h 6025492"/>
              <a:gd name="connsiteX13" fmla="*/ 3173139 w 4448352"/>
              <a:gd name="connsiteY13" fmla="*/ 74 h 6025492"/>
              <a:gd name="connsiteX0" fmla="*/ 147593 w 4448352"/>
              <a:gd name="connsiteY0" fmla="*/ 6025492 h 6112608"/>
              <a:gd name="connsiteX1" fmla="*/ 135095 w 4448352"/>
              <a:gd name="connsiteY1" fmla="*/ 5970139 h 6112608"/>
              <a:gd name="connsiteX2" fmla="*/ 989 w 4448352"/>
              <a:gd name="connsiteY2" fmla="*/ 3558990 h 6112608"/>
              <a:gd name="connsiteX3" fmla="*/ 134613 w 4448352"/>
              <a:gd name="connsiteY3" fmla="*/ 2769335 h 6112608"/>
              <a:gd name="connsiteX4" fmla="*/ 812398 w 4448352"/>
              <a:gd name="connsiteY4" fmla="*/ 1669996 h 6112608"/>
              <a:gd name="connsiteX5" fmla="*/ 1830565 w 4448352"/>
              <a:gd name="connsiteY5" fmla="*/ 638164 h 6112608"/>
              <a:gd name="connsiteX6" fmla="*/ 3173139 w 4448352"/>
              <a:gd name="connsiteY6" fmla="*/ 74 h 6112608"/>
              <a:gd name="connsiteX7" fmla="*/ 3840337 w 4448352"/>
              <a:gd name="connsiteY7" fmla="*/ 136997 h 6112608"/>
              <a:gd name="connsiteX8" fmla="*/ 4400480 w 4448352"/>
              <a:gd name="connsiteY8" fmla="*/ 1061406 h 6112608"/>
              <a:gd name="connsiteX9" fmla="*/ 3812207 w 4448352"/>
              <a:gd name="connsiteY9" fmla="*/ 2268177 h 6112608"/>
              <a:gd name="connsiteX10" fmla="*/ 2566852 w 4448352"/>
              <a:gd name="connsiteY10" fmla="*/ 4362395 h 6112608"/>
              <a:gd name="connsiteX11" fmla="*/ 1381603 w 4448352"/>
              <a:gd name="connsiteY11" fmla="*/ 6002073 h 6112608"/>
              <a:gd name="connsiteX12" fmla="*/ 1457187 w 4448352"/>
              <a:gd name="connsiteY12" fmla="*/ 6112608 h 6112608"/>
              <a:gd name="connsiteX0" fmla="*/ 147593 w 4448352"/>
              <a:gd name="connsiteY0" fmla="*/ 6025492 h 6025492"/>
              <a:gd name="connsiteX1" fmla="*/ 135095 w 4448352"/>
              <a:gd name="connsiteY1" fmla="*/ 5970139 h 6025492"/>
              <a:gd name="connsiteX2" fmla="*/ 989 w 4448352"/>
              <a:gd name="connsiteY2" fmla="*/ 3558990 h 6025492"/>
              <a:gd name="connsiteX3" fmla="*/ 134613 w 4448352"/>
              <a:gd name="connsiteY3" fmla="*/ 2769335 h 6025492"/>
              <a:gd name="connsiteX4" fmla="*/ 812398 w 4448352"/>
              <a:gd name="connsiteY4" fmla="*/ 1669996 h 6025492"/>
              <a:gd name="connsiteX5" fmla="*/ 1830565 w 4448352"/>
              <a:gd name="connsiteY5" fmla="*/ 638164 h 6025492"/>
              <a:gd name="connsiteX6" fmla="*/ 3173139 w 4448352"/>
              <a:gd name="connsiteY6" fmla="*/ 74 h 6025492"/>
              <a:gd name="connsiteX7" fmla="*/ 3840337 w 4448352"/>
              <a:gd name="connsiteY7" fmla="*/ 136997 h 6025492"/>
              <a:gd name="connsiteX8" fmla="*/ 4400480 w 4448352"/>
              <a:gd name="connsiteY8" fmla="*/ 1061406 h 6025492"/>
              <a:gd name="connsiteX9" fmla="*/ 3812207 w 4448352"/>
              <a:gd name="connsiteY9" fmla="*/ 2268177 h 6025492"/>
              <a:gd name="connsiteX10" fmla="*/ 2566852 w 4448352"/>
              <a:gd name="connsiteY10" fmla="*/ 4362395 h 6025492"/>
              <a:gd name="connsiteX11" fmla="*/ 1381603 w 4448352"/>
              <a:gd name="connsiteY11" fmla="*/ 6002073 h 6025492"/>
              <a:gd name="connsiteX0" fmla="*/ 147593 w 4448352"/>
              <a:gd name="connsiteY0" fmla="*/ 6025492 h 6029730"/>
              <a:gd name="connsiteX1" fmla="*/ 135095 w 4448352"/>
              <a:gd name="connsiteY1" fmla="*/ 5970139 h 6029730"/>
              <a:gd name="connsiteX2" fmla="*/ 989 w 4448352"/>
              <a:gd name="connsiteY2" fmla="*/ 3558990 h 6029730"/>
              <a:gd name="connsiteX3" fmla="*/ 134613 w 4448352"/>
              <a:gd name="connsiteY3" fmla="*/ 2769335 h 6029730"/>
              <a:gd name="connsiteX4" fmla="*/ 812398 w 4448352"/>
              <a:gd name="connsiteY4" fmla="*/ 1669996 h 6029730"/>
              <a:gd name="connsiteX5" fmla="*/ 1830565 w 4448352"/>
              <a:gd name="connsiteY5" fmla="*/ 638164 h 6029730"/>
              <a:gd name="connsiteX6" fmla="*/ 3173139 w 4448352"/>
              <a:gd name="connsiteY6" fmla="*/ 74 h 6029730"/>
              <a:gd name="connsiteX7" fmla="*/ 3840337 w 4448352"/>
              <a:gd name="connsiteY7" fmla="*/ 136997 h 6029730"/>
              <a:gd name="connsiteX8" fmla="*/ 4400480 w 4448352"/>
              <a:gd name="connsiteY8" fmla="*/ 1061406 h 6029730"/>
              <a:gd name="connsiteX9" fmla="*/ 3812207 w 4448352"/>
              <a:gd name="connsiteY9" fmla="*/ 2268177 h 6029730"/>
              <a:gd name="connsiteX10" fmla="*/ 2566852 w 4448352"/>
              <a:gd name="connsiteY10" fmla="*/ 4362395 h 6029730"/>
              <a:gd name="connsiteX11" fmla="*/ 1397330 w 4448352"/>
              <a:gd name="connsiteY11" fmla="*/ 6029730 h 60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48352" h="6029730">
                <a:moveTo>
                  <a:pt x="147593" y="6025492"/>
                </a:moveTo>
                <a:lnTo>
                  <a:pt x="135095" y="5970139"/>
                </a:lnTo>
                <a:cubicBezTo>
                  <a:pt x="3334" y="5264474"/>
                  <a:pt x="25734" y="4338079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0"/>
                  <a:pt x="515201" y="2023048"/>
                  <a:pt x="812398" y="1669996"/>
                </a:cubicBezTo>
                <a:cubicBezTo>
                  <a:pt x="1109596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ubicBezTo>
                  <a:pt x="3404376" y="2427"/>
                  <a:pt x="3621702" y="61078"/>
                  <a:pt x="3840337" y="136997"/>
                </a:cubicBezTo>
                <a:cubicBezTo>
                  <a:pt x="4230681" y="272614"/>
                  <a:pt x="4578505" y="404218"/>
                  <a:pt x="4400480" y="1061406"/>
                </a:cubicBezTo>
                <a:cubicBezTo>
                  <a:pt x="4294008" y="1454598"/>
                  <a:pt x="4050152" y="1868133"/>
                  <a:pt x="3812207" y="2268177"/>
                </a:cubicBezTo>
                <a:cubicBezTo>
                  <a:pt x="3397089" y="2966250"/>
                  <a:pt x="2969331" y="3735470"/>
                  <a:pt x="2566852" y="4362395"/>
                </a:cubicBezTo>
                <a:cubicBezTo>
                  <a:pt x="2164373" y="4989320"/>
                  <a:pt x="1829370" y="5570322"/>
                  <a:pt x="1397330" y="602973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56512-EDD9-3646-9533-85816455E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5334000" cy="1524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Little Deuce</a:t>
            </a:r>
          </a:p>
        </p:txBody>
      </p:sp>
    </p:spTree>
    <p:extLst>
      <p:ext uri="{BB962C8B-B14F-4D97-AF65-F5344CB8AC3E}">
        <p14:creationId xmlns:p14="http://schemas.microsoft.com/office/powerpoint/2010/main" val="288330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DF9D8875-3378-6E4D-A387-D8F31F6B2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" r="42953" b="-1"/>
          <a:stretch/>
        </p:blipFill>
        <p:spPr>
          <a:xfrm>
            <a:off x="-8" y="762006"/>
            <a:ext cx="5948805" cy="6095979"/>
          </a:xfrm>
          <a:custGeom>
            <a:avLst/>
            <a:gdLst/>
            <a:ahLst/>
            <a:cxnLst/>
            <a:rect l="l" t="t" r="r" b="b"/>
            <a:pathLst>
              <a:path w="5948805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8" y="4393559"/>
                  <a:pt x="5890546" y="5142244"/>
                  <a:pt x="5937022" y="5865869"/>
                </a:cubicBezTo>
                <a:lnTo>
                  <a:pt x="5948805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</p:spPr>
      </p:pic>
      <p:sp>
        <p:nvSpPr>
          <p:cNvPr id="17" name="Freeform: Shape 13">
            <a:extLst>
              <a:ext uri="{FF2B5EF4-FFF2-40B4-BE49-F238E27FC236}">
                <a16:creationId xmlns:a16="http://schemas.microsoft.com/office/drawing/2014/main" id="{A3BFB3E6-2D9E-4A5C-826F-44A91F597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4930E79-9FBF-4576-A55F-0F2F97B20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1" y="3048000"/>
            <a:ext cx="4572000" cy="304800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Mean: 180K </a:t>
            </a:r>
            <a:r>
              <a:rPr lang="en-US" sz="2400" dirty="0" err="1"/>
              <a:t>ish</a:t>
            </a:r>
            <a:endParaRPr lang="en-US" sz="2400" dirty="0"/>
          </a:p>
          <a:p>
            <a:r>
              <a:rPr lang="en-US" sz="2400" dirty="0"/>
              <a:t>Median:</a:t>
            </a:r>
          </a:p>
          <a:p>
            <a:r>
              <a:rPr lang="en-US" sz="2400" dirty="0"/>
              <a:t>Mode:</a:t>
            </a:r>
          </a:p>
          <a:p>
            <a:pPr lvl="2"/>
            <a:r>
              <a:rPr lang="en-US" sz="1600" dirty="0"/>
              <a:t>Year built with buckets</a:t>
            </a:r>
          </a:p>
          <a:p>
            <a:pPr lvl="2"/>
            <a:r>
              <a:rPr lang="en-US" sz="1600" dirty="0"/>
              <a:t>Heating Quality</a:t>
            </a:r>
          </a:p>
          <a:p>
            <a:pPr lvl="2"/>
            <a:r>
              <a:rPr lang="en-US" sz="1600" dirty="0"/>
              <a:t>Porch (Y/N variable only)</a:t>
            </a:r>
          </a:p>
          <a:p>
            <a:pPr lvl="2"/>
            <a:r>
              <a:rPr lang="en-US" sz="1600" dirty="0"/>
              <a:t>Proximity to desirable features</a:t>
            </a:r>
          </a:p>
          <a:p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6EE738-B3A6-5E45-853E-906E62821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3990"/>
            <a:ext cx="4572000" cy="1524010"/>
          </a:xfrm>
        </p:spPr>
        <p:txBody>
          <a:bodyPr anchor="t">
            <a:normAutofit/>
          </a:bodyPr>
          <a:lstStyle/>
          <a:p>
            <a:r>
              <a:rPr lang="en-US" sz="3200" dirty="0"/>
              <a:t>Sale Price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088858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BD81-DBA2-E84A-A057-8626DA30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783C2-BC51-0448-B682-9432B57AD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78496"/>
            <a:ext cx="10668000" cy="4979503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</a:rPr>
              <a:t>Mean Square Error (MSE)</a:t>
            </a:r>
          </a:p>
          <a:p>
            <a:pPr lvl="1"/>
            <a:r>
              <a:rPr lang="en-US" dirty="0"/>
              <a:t>Average of the squared difference between the target value &amp; predicted value</a:t>
            </a:r>
          </a:p>
          <a:p>
            <a:pPr lvl="1"/>
            <a:r>
              <a:rPr lang="en-US" dirty="0"/>
              <a:t>Easy to optimize &amp; penalizes even small errors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</a:rPr>
              <a:t>Root Mean Square Error (RMSE)</a:t>
            </a:r>
          </a:p>
          <a:p>
            <a:pPr lvl="1"/>
            <a:r>
              <a:rPr lang="en-US" dirty="0"/>
              <a:t>Most common regression metric used</a:t>
            </a:r>
          </a:p>
          <a:p>
            <a:pPr lvl="1"/>
            <a:r>
              <a:rPr lang="en-US" dirty="0"/>
              <a:t>Useful when large errors are undesired – high penalty placed on large errors</a:t>
            </a:r>
          </a:p>
          <a:p>
            <a:r>
              <a:rPr lang="en-US" dirty="0"/>
              <a:t>Mean Absolute Error (MAE)</a:t>
            </a:r>
          </a:p>
          <a:p>
            <a:pPr lvl="1"/>
            <a:r>
              <a:rPr lang="en-US" dirty="0"/>
              <a:t>Robust to outliers &amp; does not penalize as severely as MSE</a:t>
            </a:r>
          </a:p>
          <a:p>
            <a:pPr lvl="1"/>
            <a:r>
              <a:rPr lang="en-US" dirty="0"/>
              <a:t>Linear scoring where individual differences are weighted equally</a:t>
            </a:r>
          </a:p>
          <a:p>
            <a:pPr lvl="1"/>
            <a:r>
              <a:rPr lang="en-US" dirty="0"/>
              <a:t>Not suitable with attention is desired on outliers</a:t>
            </a:r>
          </a:p>
          <a:p>
            <a:r>
              <a:rPr lang="en-US" dirty="0"/>
              <a:t>R</a:t>
            </a:r>
            <a:r>
              <a:rPr lang="en-US" baseline="30000" dirty="0"/>
              <a:t>2 </a:t>
            </a:r>
            <a:r>
              <a:rPr lang="en-US" dirty="0"/>
              <a:t>Error </a:t>
            </a:r>
          </a:p>
          <a:p>
            <a:pPr lvl="1"/>
            <a:r>
              <a:rPr lang="en-US" dirty="0"/>
              <a:t>Compares current model with constant baseline model (mean of data)</a:t>
            </a:r>
          </a:p>
          <a:p>
            <a:r>
              <a:rPr lang="en-US" dirty="0"/>
              <a:t>Adjusted R</a:t>
            </a:r>
            <a:r>
              <a:rPr lang="en-US" baseline="30000" dirty="0"/>
              <a:t>2  </a:t>
            </a:r>
          </a:p>
          <a:p>
            <a:pPr lvl="1"/>
            <a:r>
              <a:rPr lang="en-US" dirty="0"/>
              <a:t>Variant of R-squared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27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B95D-2E69-7244-B752-6C486161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6E805-46EC-1345-8D3B-722A8E828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Home age:</a:t>
            </a:r>
          </a:p>
          <a:p>
            <a:pPr lvl="1"/>
            <a:r>
              <a:rPr lang="en-US" dirty="0"/>
              <a:t>38% NMT 20 years old (1990-2010) - 551</a:t>
            </a:r>
          </a:p>
          <a:p>
            <a:pPr lvl="1"/>
            <a:r>
              <a:rPr lang="en-US" dirty="0"/>
              <a:t>17% 20-40 years old(1970-1989) – 249</a:t>
            </a:r>
          </a:p>
          <a:p>
            <a:pPr lvl="1"/>
            <a:r>
              <a:rPr lang="en-US" dirty="0"/>
              <a:t>23% 40-60 years old (342)</a:t>
            </a:r>
          </a:p>
          <a:p>
            <a:pPr lvl="1"/>
            <a:r>
              <a:rPr lang="en-US" dirty="0"/>
              <a:t>22% (318) rest</a:t>
            </a:r>
          </a:p>
          <a:p>
            <a:r>
              <a:rPr lang="en-US" dirty="0"/>
              <a:t>Home size:</a:t>
            </a:r>
          </a:p>
          <a:p>
            <a:pPr lvl="1"/>
            <a:r>
              <a:rPr lang="en-US" dirty="0"/>
              <a:t>232:  &lt; 2000SF</a:t>
            </a:r>
          </a:p>
          <a:p>
            <a:pPr lvl="1"/>
            <a:r>
              <a:rPr lang="en-US" dirty="0"/>
              <a:t>553: 2000-3000 SF</a:t>
            </a:r>
          </a:p>
          <a:p>
            <a:pPr lvl="1"/>
            <a:r>
              <a:rPr lang="en-US" dirty="0"/>
              <a:t>462:  3000-4000 SF</a:t>
            </a:r>
          </a:p>
          <a:p>
            <a:pPr lvl="1"/>
            <a:r>
              <a:rPr lang="en-US" dirty="0"/>
              <a:t>213: &gt; 4000 SF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73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94C5-898B-834A-964C-41765280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4AE4D-687A-DF47-97CB-2BA798D31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https://towardsdatascience.com/regression-an-explanation-of-regression-metrics-and-what-can-go-wrong-a39a9793d914</a:t>
            </a:r>
            <a:endParaRPr lang="en-US" dirty="0"/>
          </a:p>
          <a:p>
            <a:r>
              <a:rPr lang="en-US" dirty="0">
                <a:hlinkClick r:id="rId3"/>
              </a:rPr>
              <a:t>Pix:</a:t>
            </a:r>
          </a:p>
          <a:p>
            <a:r>
              <a:rPr lang="en-US" dirty="0">
                <a:hlinkClick r:id="rId3"/>
              </a:rPr>
              <a:t>https://financebuddha.com/blog/tax-benefits-owning-multiple-houses/</a:t>
            </a:r>
            <a:endParaRPr lang="en-US" dirty="0"/>
          </a:p>
          <a:p>
            <a:r>
              <a:rPr lang="en-US" dirty="0">
                <a:hlinkClick r:id="rId4"/>
              </a:rPr>
              <a:t>https://www.nuviewtrust.com/self-directed-regulation-d-real-estate-fund-investments/</a:t>
            </a:r>
            <a:endParaRPr lang="en-US" dirty="0"/>
          </a:p>
          <a:p>
            <a:r>
              <a:rPr lang="en-US" dirty="0">
                <a:hlinkClick r:id="rId5"/>
              </a:rPr>
              <a:t>https://bks-partners.com/insights/capture/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806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5E4A1-369F-7242-B382-7CAC2D5B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32FEC-CF3C-9E45-8CC2-7A2264A0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                                                           0…………………..</a:t>
            </a:r>
          </a:p>
          <a:p>
            <a:r>
              <a:rPr lang="en-US" dirty="0">
                <a:hlinkClick r:id="rId2"/>
              </a:rPr>
              <a:t>https://www.census.gov/quickfacts/fact/table/amescityiowa/INC110218</a:t>
            </a:r>
            <a:endParaRPr lang="en-US" dirty="0"/>
          </a:p>
          <a:p>
            <a:r>
              <a:rPr lang="en-US" dirty="0">
                <a:hlinkClick r:id="rId2"/>
              </a:rPr>
              <a:t>https://www.census.gov/quickfacts/fact/table/amescityiowa/INC110218</a:t>
            </a:r>
            <a:endParaRPr lang="en-US" dirty="0"/>
          </a:p>
          <a:p>
            <a:r>
              <a:rPr lang="en-US" dirty="0">
                <a:hlinkClick r:id="rId3"/>
              </a:rPr>
              <a:t>https://data.bls.gov/timeseries/LASST190000000000005?amp%253bdata_tool=XGtable&amp;output_view=data&amp;include_graphs=true</a:t>
            </a:r>
            <a:endParaRPr lang="en-US" dirty="0"/>
          </a:p>
          <a:p>
            <a:r>
              <a:rPr lang="en-US" dirty="0">
                <a:hlinkClick r:id="rId4"/>
              </a:rPr>
              <a:t>https://www.areavibes.com/ames-ia/crime/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82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tore inside of a building&#10;&#10;Description automatically generated">
            <a:extLst>
              <a:ext uri="{FF2B5EF4-FFF2-40B4-BE49-F238E27FC236}">
                <a16:creationId xmlns:a16="http://schemas.microsoft.com/office/drawing/2014/main" id="{ADAE9DDA-3571-FD4F-8CDE-183E85BF7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29" r="-1" b="11345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31" name="Freeform: Shape 27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C945CF-637A-4136-97CE-0B3BA3637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19470"/>
            <a:ext cx="5830957" cy="4800600"/>
          </a:xfrm>
        </p:spPr>
        <p:txBody>
          <a:bodyPr>
            <a:noAutofit/>
          </a:bodyPr>
          <a:lstStyle/>
          <a:p>
            <a:r>
              <a:rPr lang="en-US" sz="1600" dirty="0"/>
              <a:t>Location:  Central Iowa</a:t>
            </a:r>
          </a:p>
          <a:p>
            <a:r>
              <a:rPr lang="en-US" sz="1600" dirty="0"/>
              <a:t>Population:  59K (2010 Census)</a:t>
            </a:r>
          </a:p>
          <a:p>
            <a:r>
              <a:rPr lang="en-US" sz="1600" dirty="0"/>
              <a:t>Median household income:  46132 USD</a:t>
            </a:r>
          </a:p>
          <a:p>
            <a:r>
              <a:rPr lang="en-US" sz="1600" dirty="0"/>
              <a:t>Poverty rate:  28.4%</a:t>
            </a:r>
          </a:p>
          <a:p>
            <a:r>
              <a:rPr lang="en-US" sz="1600" dirty="0"/>
              <a:t>Crime:  below national &amp; state averages</a:t>
            </a:r>
          </a:p>
          <a:p>
            <a:r>
              <a:rPr lang="en-US" sz="1600" dirty="0"/>
              <a:t>Landmarks:</a:t>
            </a:r>
          </a:p>
          <a:p>
            <a:pPr lvl="1"/>
            <a:r>
              <a:rPr lang="en-US" sz="1600" dirty="0"/>
              <a:t>Iowa State University (~28K)</a:t>
            </a:r>
          </a:p>
          <a:p>
            <a:pPr lvl="1"/>
            <a:r>
              <a:rPr lang="en-US" sz="1600" dirty="0"/>
              <a:t>Ames Laboratory (US DoE National Lab)</a:t>
            </a:r>
          </a:p>
          <a:p>
            <a:pPr lvl="1"/>
            <a:r>
              <a:rPr lang="en-US" sz="1600" dirty="0"/>
              <a:t>USDA’s Agricultural Research National Animal Disease Center (NADC)</a:t>
            </a:r>
          </a:p>
          <a:p>
            <a:r>
              <a:rPr lang="en-US" sz="1600" dirty="0"/>
              <a:t>2010:  ranked 9</a:t>
            </a:r>
            <a:r>
              <a:rPr lang="en-US" sz="1600" baseline="30000" dirty="0"/>
              <a:t>th</a:t>
            </a:r>
            <a:r>
              <a:rPr lang="en-US" sz="1600" dirty="0"/>
              <a:t> on CNN Money’s ‘Best Places to Live’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1529C-A713-FA42-AD1D-E594FB17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Ames, IA</a:t>
            </a:r>
          </a:p>
        </p:txBody>
      </p:sp>
    </p:spTree>
    <p:extLst>
      <p:ext uri="{BB962C8B-B14F-4D97-AF65-F5344CB8AC3E}">
        <p14:creationId xmlns:p14="http://schemas.microsoft.com/office/powerpoint/2010/main" val="2462972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1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able, cake, indoor, sitting&#10;&#10;Description automatically generated">
            <a:extLst>
              <a:ext uri="{FF2B5EF4-FFF2-40B4-BE49-F238E27FC236}">
                <a16:creationId xmlns:a16="http://schemas.microsoft.com/office/drawing/2014/main" id="{49255688-AE1D-6F4B-8829-B063DB189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5" r="7425" b="-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37" name="Freeform: Shape 13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0E3E02-C374-4AF3-B255-AAE55EF26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8" y="1958009"/>
            <a:ext cx="5052391" cy="4422913"/>
          </a:xfrm>
        </p:spPr>
        <p:txBody>
          <a:bodyPr>
            <a:noAutofit/>
          </a:bodyPr>
          <a:lstStyle/>
          <a:p>
            <a:r>
              <a:rPr lang="en-US" sz="2000" dirty="0"/>
              <a:t>4 years of data (2006-2010)</a:t>
            </a:r>
          </a:p>
          <a:p>
            <a:r>
              <a:rPr lang="en-US" sz="2000" dirty="0"/>
              <a:t>80 feature variables</a:t>
            </a:r>
          </a:p>
          <a:p>
            <a:r>
              <a:rPr lang="en-US" sz="2000" dirty="0"/>
              <a:t>1460 sales @ 300 annually</a:t>
            </a:r>
          </a:p>
          <a:p>
            <a:r>
              <a:rPr lang="en-US" sz="2000" dirty="0"/>
              <a:t>180K average sale price  with 2 car garage</a:t>
            </a:r>
          </a:p>
          <a:p>
            <a:r>
              <a:rPr lang="en-US" sz="2000" dirty="0"/>
              <a:t>38% of homes (551) are NMT 20 years old with 55% NMT 40 years</a:t>
            </a:r>
          </a:p>
          <a:p>
            <a:r>
              <a:rPr lang="en-US" sz="2000" dirty="0"/>
              <a:t>70% of sales (1015) have 2 - 4000 SF</a:t>
            </a:r>
          </a:p>
          <a:p>
            <a:r>
              <a:rPr lang="en-US" sz="2000" dirty="0"/>
              <a:t>Primary sales:  Normal &amp; conventional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4EA10-3FF2-764C-BB73-EE2CB8B7E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The Nitty Gritty…..</a:t>
            </a:r>
          </a:p>
        </p:txBody>
      </p:sp>
    </p:spTree>
    <p:extLst>
      <p:ext uri="{BB962C8B-B14F-4D97-AF65-F5344CB8AC3E}">
        <p14:creationId xmlns:p14="http://schemas.microsoft.com/office/powerpoint/2010/main" val="2400485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4730-91DF-884E-BDE4-E7527C98F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Kaggle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F9286-8BC5-684D-B4F9-2A75E583B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37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75615F8-B807-416B-8DBB-536E4371A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AB6B92-2FBD-440C-BAE9-F2F7492BE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0" y="1524000"/>
            <a:ext cx="3669699" cy="4580083"/>
          </a:xfrm>
        </p:spPr>
        <p:txBody>
          <a:bodyPr>
            <a:normAutofit/>
          </a:bodyPr>
          <a:lstStyle/>
          <a:p>
            <a:r>
              <a:rPr lang="en-US" sz="2000" dirty="0"/>
              <a:t>Log transformation</a:t>
            </a:r>
          </a:p>
          <a:p>
            <a:r>
              <a:rPr lang="en-US" sz="2000" dirty="0"/>
              <a:t>Root Mean Square Error (RMSE)</a:t>
            </a:r>
          </a:p>
          <a:p>
            <a:r>
              <a:rPr lang="en-US" sz="2000" dirty="0"/>
              <a:t>Time series depicts a steady, but not aggressive overall growth in the last 40 years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34309-B58D-374A-B6AA-DC41FE5B2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62" y="1524000"/>
            <a:ext cx="3258938" cy="1524000"/>
          </a:xfrm>
        </p:spPr>
        <p:txBody>
          <a:bodyPr anchor="t">
            <a:normAutofit/>
          </a:bodyPr>
          <a:lstStyle/>
          <a:p>
            <a:pPr algn="ctr"/>
            <a:r>
              <a:rPr lang="en-US" sz="3200" dirty="0"/>
              <a:t>Sale Price Transformation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D656073A-C8BD-BD44-ABD0-491316767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6" r="5" b="5"/>
          <a:stretch/>
        </p:blipFill>
        <p:spPr>
          <a:xfrm>
            <a:off x="7620005" y="1041287"/>
            <a:ext cx="3795325" cy="2403134"/>
          </a:xfrm>
          <a:custGeom>
            <a:avLst/>
            <a:gdLst/>
            <a:ahLst/>
            <a:cxnLst/>
            <a:rect l="l" t="t" r="r" b="b"/>
            <a:pathLst>
              <a:path w="3795325" h="2403134">
                <a:moveTo>
                  <a:pt x="2184722" y="841"/>
                </a:moveTo>
                <a:cubicBezTo>
                  <a:pt x="2814560" y="-21325"/>
                  <a:pt x="3427201" y="397824"/>
                  <a:pt x="3677533" y="894830"/>
                </a:cubicBezTo>
                <a:cubicBezTo>
                  <a:pt x="3905982" y="1349627"/>
                  <a:pt x="3831860" y="1869725"/>
                  <a:pt x="3190190" y="2178399"/>
                </a:cubicBezTo>
                <a:cubicBezTo>
                  <a:pt x="2451548" y="2533654"/>
                  <a:pt x="455452" y="2514018"/>
                  <a:pt x="70136" y="1781594"/>
                </a:cubicBezTo>
                <a:cubicBezTo>
                  <a:pt x="-105004" y="1447806"/>
                  <a:pt x="67090" y="1001681"/>
                  <a:pt x="373717" y="712643"/>
                </a:cubicBezTo>
                <a:cubicBezTo>
                  <a:pt x="803704" y="308075"/>
                  <a:pt x="1480908" y="87517"/>
                  <a:pt x="2058627" y="11266"/>
                </a:cubicBezTo>
                <a:cubicBezTo>
                  <a:pt x="2100667" y="5758"/>
                  <a:pt x="2142732" y="2319"/>
                  <a:pt x="2184722" y="841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072F1F1-F5A7-41C5-8CFF-9B42383FF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0307" y="914400"/>
            <a:ext cx="3795329" cy="2272931"/>
          </a:xfrm>
          <a:custGeom>
            <a:avLst/>
            <a:gdLst>
              <a:gd name="connsiteX0" fmla="*/ 252822 w 466107"/>
              <a:gd name="connsiteY0" fmla="*/ 1539 h 328114"/>
              <a:gd name="connsiteX1" fmla="*/ 451641 w 466107"/>
              <a:gd name="connsiteY1" fmla="*/ 122177 h 328114"/>
              <a:gd name="connsiteX2" fmla="*/ 391790 w 466107"/>
              <a:gd name="connsiteY2" fmla="*/ 297430 h 328114"/>
              <a:gd name="connsiteX3" fmla="*/ 8614 w 466107"/>
              <a:gd name="connsiteY3" fmla="*/ 243252 h 328114"/>
              <a:gd name="connsiteX4" fmla="*/ 45897 w 466107"/>
              <a:gd name="connsiteY4" fmla="*/ 97302 h 328114"/>
              <a:gd name="connsiteX5" fmla="*/ 252822 w 466107"/>
              <a:gd name="connsiteY5" fmla="*/ 1539 h 32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107" h="328114">
                <a:moveTo>
                  <a:pt x="252822" y="1539"/>
                </a:moveTo>
                <a:cubicBezTo>
                  <a:pt x="335429" y="-10494"/>
                  <a:pt x="418848" y="49794"/>
                  <a:pt x="451641" y="122177"/>
                </a:cubicBezTo>
                <a:cubicBezTo>
                  <a:pt x="479697" y="184273"/>
                  <a:pt x="470594" y="255285"/>
                  <a:pt x="391790" y="297430"/>
                </a:cubicBezTo>
                <a:cubicBezTo>
                  <a:pt x="301077" y="345935"/>
                  <a:pt x="55935" y="343254"/>
                  <a:pt x="8614" y="243252"/>
                </a:cubicBezTo>
                <a:cubicBezTo>
                  <a:pt x="-12895" y="197678"/>
                  <a:pt x="8240" y="136766"/>
                  <a:pt x="45897" y="97302"/>
                </a:cubicBezTo>
                <a:cubicBezTo>
                  <a:pt x="98704" y="42064"/>
                  <a:pt x="181872" y="11950"/>
                  <a:pt x="252822" y="1539"/>
                </a:cubicBezTo>
                <a:close/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9BD0F35-D478-9843-A512-5A31F3FF2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00" r="5" b="16127"/>
          <a:stretch/>
        </p:blipFill>
        <p:spPr>
          <a:xfrm>
            <a:off x="7854953" y="3695422"/>
            <a:ext cx="3424830" cy="2333904"/>
          </a:xfrm>
          <a:custGeom>
            <a:avLst/>
            <a:gdLst/>
            <a:ahLst/>
            <a:cxnLst/>
            <a:rect l="l" t="t" r="r" b="b"/>
            <a:pathLst>
              <a:path w="3424830" h="2333904">
                <a:moveTo>
                  <a:pt x="2057928" y="1514"/>
                </a:moveTo>
                <a:cubicBezTo>
                  <a:pt x="2319940" y="10302"/>
                  <a:pt x="2578077" y="57197"/>
                  <a:pt x="2798241" y="137443"/>
                </a:cubicBezTo>
                <a:cubicBezTo>
                  <a:pt x="3301471" y="321017"/>
                  <a:pt x="3606337" y="678391"/>
                  <a:pt x="3305718" y="1153080"/>
                </a:cubicBezTo>
                <a:cubicBezTo>
                  <a:pt x="2959389" y="1699458"/>
                  <a:pt x="1336592" y="2564833"/>
                  <a:pt x="511998" y="2276616"/>
                </a:cubicBezTo>
                <a:cubicBezTo>
                  <a:pt x="136458" y="2145183"/>
                  <a:pt x="-37885" y="1791068"/>
                  <a:pt x="6879" y="1475695"/>
                </a:cubicBezTo>
                <a:cubicBezTo>
                  <a:pt x="69549" y="1033953"/>
                  <a:pt x="461111" y="598733"/>
                  <a:pt x="873404" y="297119"/>
                </a:cubicBezTo>
                <a:cubicBezTo>
                  <a:pt x="1113720" y="121873"/>
                  <a:pt x="1448145" y="28457"/>
                  <a:pt x="1795887" y="5604"/>
                </a:cubicBezTo>
                <a:cubicBezTo>
                  <a:pt x="1882823" y="-111"/>
                  <a:pt x="1970591" y="-1416"/>
                  <a:pt x="2057928" y="15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199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5F10EE-E4EC-334D-A7D0-2F2CEFF87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3" r="32378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F8C7CC06-6FC5-48E2-B37A-16171B9ED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r>
              <a:rPr lang="en-US" sz="2000" dirty="0"/>
              <a:t>Year Built</a:t>
            </a:r>
          </a:p>
          <a:p>
            <a:r>
              <a:rPr lang="en-US" sz="2000" dirty="0"/>
              <a:t>Overall Quality</a:t>
            </a:r>
          </a:p>
          <a:p>
            <a:r>
              <a:rPr lang="en-US" sz="2000" dirty="0"/>
              <a:t>Total Square Footage (</a:t>
            </a:r>
            <a:r>
              <a:rPr lang="en-US" sz="2000" dirty="0" err="1"/>
              <a:t>GrLivArea</a:t>
            </a:r>
            <a:r>
              <a:rPr lang="en-US" sz="2000" dirty="0"/>
              <a:t>)</a:t>
            </a:r>
          </a:p>
          <a:p>
            <a:r>
              <a:rPr lang="en-US" sz="2000" dirty="0"/>
              <a:t>Garage Size – number of cars</a:t>
            </a:r>
          </a:p>
          <a:p>
            <a:r>
              <a:rPr lang="en-US" sz="2000" dirty="0"/>
              <a:t>Total Basement Square Footage</a:t>
            </a:r>
          </a:p>
          <a:p>
            <a:r>
              <a:rPr lang="en-US" sz="2000" dirty="0"/>
              <a:t>Lot Size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0824A-7C93-3747-8D11-B37BDBEA4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72527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551AE076-7865-49BB-81C0-8C9E7E994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802" y="832508"/>
            <a:ext cx="4448352" cy="6025492"/>
          </a:xfrm>
          <a:custGeom>
            <a:avLst/>
            <a:gdLst>
              <a:gd name="connsiteX0" fmla="*/ 3173139 w 4448352"/>
              <a:gd name="connsiteY0" fmla="*/ 74 h 6025492"/>
              <a:gd name="connsiteX1" fmla="*/ 3840337 w 4448352"/>
              <a:gd name="connsiteY1" fmla="*/ 136997 h 6025492"/>
              <a:gd name="connsiteX2" fmla="*/ 4400480 w 4448352"/>
              <a:gd name="connsiteY2" fmla="*/ 1061406 h 6025492"/>
              <a:gd name="connsiteX3" fmla="*/ 3812207 w 4448352"/>
              <a:gd name="connsiteY3" fmla="*/ 2268177 h 6025492"/>
              <a:gd name="connsiteX4" fmla="*/ 2566852 w 4448352"/>
              <a:gd name="connsiteY4" fmla="*/ 4362395 h 6025492"/>
              <a:gd name="connsiteX5" fmla="*/ 1381603 w 4448352"/>
              <a:gd name="connsiteY5" fmla="*/ 6002073 h 6025492"/>
              <a:gd name="connsiteX6" fmla="*/ 1358105 w 4448352"/>
              <a:gd name="connsiteY6" fmla="*/ 6025492 h 6025492"/>
              <a:gd name="connsiteX7" fmla="*/ 147593 w 4448352"/>
              <a:gd name="connsiteY7" fmla="*/ 6025492 h 6025492"/>
              <a:gd name="connsiteX8" fmla="*/ 135095 w 4448352"/>
              <a:gd name="connsiteY8" fmla="*/ 5970139 h 6025492"/>
              <a:gd name="connsiteX9" fmla="*/ 989 w 4448352"/>
              <a:gd name="connsiteY9" fmla="*/ 3558990 h 6025492"/>
              <a:gd name="connsiteX10" fmla="*/ 134613 w 4448352"/>
              <a:gd name="connsiteY10" fmla="*/ 2769335 h 6025492"/>
              <a:gd name="connsiteX11" fmla="*/ 812398 w 4448352"/>
              <a:gd name="connsiteY11" fmla="*/ 1669996 h 6025492"/>
              <a:gd name="connsiteX12" fmla="*/ 1830565 w 4448352"/>
              <a:gd name="connsiteY12" fmla="*/ 638164 h 6025492"/>
              <a:gd name="connsiteX13" fmla="*/ 3173139 w 4448352"/>
              <a:gd name="connsiteY13" fmla="*/ 74 h 602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48352" h="6025492">
                <a:moveTo>
                  <a:pt x="3173139" y="74"/>
                </a:moveTo>
                <a:cubicBezTo>
                  <a:pt x="3404376" y="2427"/>
                  <a:pt x="3621703" y="61078"/>
                  <a:pt x="3840337" y="136997"/>
                </a:cubicBezTo>
                <a:cubicBezTo>
                  <a:pt x="4230681" y="272614"/>
                  <a:pt x="4578505" y="404218"/>
                  <a:pt x="4400480" y="1061406"/>
                </a:cubicBezTo>
                <a:cubicBezTo>
                  <a:pt x="4294008" y="1454598"/>
                  <a:pt x="4050153" y="1868133"/>
                  <a:pt x="3812207" y="2268177"/>
                </a:cubicBezTo>
                <a:cubicBezTo>
                  <a:pt x="3397090" y="2966250"/>
                  <a:pt x="2981970" y="3664324"/>
                  <a:pt x="2566852" y="4362395"/>
                </a:cubicBezTo>
                <a:cubicBezTo>
                  <a:pt x="2261941" y="4875091"/>
                  <a:pt x="1813643" y="5542665"/>
                  <a:pt x="1381603" y="6002073"/>
                </a:cubicBezTo>
                <a:lnTo>
                  <a:pt x="1358105" y="6025492"/>
                </a:lnTo>
                <a:lnTo>
                  <a:pt x="147593" y="6025492"/>
                </a:lnTo>
                <a:lnTo>
                  <a:pt x="135095" y="5970139"/>
                </a:lnTo>
                <a:cubicBezTo>
                  <a:pt x="3334" y="5264474"/>
                  <a:pt x="25734" y="4338079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0"/>
                  <a:pt x="515201" y="2023048"/>
                  <a:pt x="812398" y="1669996"/>
                </a:cubicBezTo>
                <a:cubicBezTo>
                  <a:pt x="1109596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15">
            <a:extLst>
              <a:ext uri="{FF2B5EF4-FFF2-40B4-BE49-F238E27FC236}">
                <a16:creationId xmlns:a16="http://schemas.microsoft.com/office/drawing/2014/main" id="{424ECFA8-BE37-446C-B1BD-88D2981B6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197" y="533400"/>
            <a:ext cx="5085498" cy="6329048"/>
          </a:xfrm>
          <a:custGeom>
            <a:avLst/>
            <a:gdLst>
              <a:gd name="connsiteX0" fmla="*/ 3173139 w 4448352"/>
              <a:gd name="connsiteY0" fmla="*/ 74 h 6025492"/>
              <a:gd name="connsiteX1" fmla="*/ 3840337 w 4448352"/>
              <a:gd name="connsiteY1" fmla="*/ 136997 h 6025492"/>
              <a:gd name="connsiteX2" fmla="*/ 4400480 w 4448352"/>
              <a:gd name="connsiteY2" fmla="*/ 1061406 h 6025492"/>
              <a:gd name="connsiteX3" fmla="*/ 3812207 w 4448352"/>
              <a:gd name="connsiteY3" fmla="*/ 2268177 h 6025492"/>
              <a:gd name="connsiteX4" fmla="*/ 2566852 w 4448352"/>
              <a:gd name="connsiteY4" fmla="*/ 4362395 h 6025492"/>
              <a:gd name="connsiteX5" fmla="*/ 1381603 w 4448352"/>
              <a:gd name="connsiteY5" fmla="*/ 6002073 h 6025492"/>
              <a:gd name="connsiteX6" fmla="*/ 1358105 w 4448352"/>
              <a:gd name="connsiteY6" fmla="*/ 6025492 h 6025492"/>
              <a:gd name="connsiteX7" fmla="*/ 147593 w 4448352"/>
              <a:gd name="connsiteY7" fmla="*/ 6025492 h 6025492"/>
              <a:gd name="connsiteX8" fmla="*/ 135095 w 4448352"/>
              <a:gd name="connsiteY8" fmla="*/ 5970139 h 6025492"/>
              <a:gd name="connsiteX9" fmla="*/ 989 w 4448352"/>
              <a:gd name="connsiteY9" fmla="*/ 3558990 h 6025492"/>
              <a:gd name="connsiteX10" fmla="*/ 134613 w 4448352"/>
              <a:gd name="connsiteY10" fmla="*/ 2769335 h 6025492"/>
              <a:gd name="connsiteX11" fmla="*/ 812398 w 4448352"/>
              <a:gd name="connsiteY11" fmla="*/ 1669996 h 6025492"/>
              <a:gd name="connsiteX12" fmla="*/ 1830565 w 4448352"/>
              <a:gd name="connsiteY12" fmla="*/ 638164 h 6025492"/>
              <a:gd name="connsiteX13" fmla="*/ 3173139 w 4448352"/>
              <a:gd name="connsiteY13" fmla="*/ 74 h 6025492"/>
              <a:gd name="connsiteX0" fmla="*/ 147593 w 4448352"/>
              <a:gd name="connsiteY0" fmla="*/ 6025492 h 6112608"/>
              <a:gd name="connsiteX1" fmla="*/ 135095 w 4448352"/>
              <a:gd name="connsiteY1" fmla="*/ 5970139 h 6112608"/>
              <a:gd name="connsiteX2" fmla="*/ 989 w 4448352"/>
              <a:gd name="connsiteY2" fmla="*/ 3558990 h 6112608"/>
              <a:gd name="connsiteX3" fmla="*/ 134613 w 4448352"/>
              <a:gd name="connsiteY3" fmla="*/ 2769335 h 6112608"/>
              <a:gd name="connsiteX4" fmla="*/ 812398 w 4448352"/>
              <a:gd name="connsiteY4" fmla="*/ 1669996 h 6112608"/>
              <a:gd name="connsiteX5" fmla="*/ 1830565 w 4448352"/>
              <a:gd name="connsiteY5" fmla="*/ 638164 h 6112608"/>
              <a:gd name="connsiteX6" fmla="*/ 3173139 w 4448352"/>
              <a:gd name="connsiteY6" fmla="*/ 74 h 6112608"/>
              <a:gd name="connsiteX7" fmla="*/ 3840337 w 4448352"/>
              <a:gd name="connsiteY7" fmla="*/ 136997 h 6112608"/>
              <a:gd name="connsiteX8" fmla="*/ 4400480 w 4448352"/>
              <a:gd name="connsiteY8" fmla="*/ 1061406 h 6112608"/>
              <a:gd name="connsiteX9" fmla="*/ 3812207 w 4448352"/>
              <a:gd name="connsiteY9" fmla="*/ 2268177 h 6112608"/>
              <a:gd name="connsiteX10" fmla="*/ 2566852 w 4448352"/>
              <a:gd name="connsiteY10" fmla="*/ 4362395 h 6112608"/>
              <a:gd name="connsiteX11" fmla="*/ 1381603 w 4448352"/>
              <a:gd name="connsiteY11" fmla="*/ 6002073 h 6112608"/>
              <a:gd name="connsiteX12" fmla="*/ 1457187 w 4448352"/>
              <a:gd name="connsiteY12" fmla="*/ 6112608 h 6112608"/>
              <a:gd name="connsiteX0" fmla="*/ 147593 w 4448352"/>
              <a:gd name="connsiteY0" fmla="*/ 6025492 h 6025492"/>
              <a:gd name="connsiteX1" fmla="*/ 135095 w 4448352"/>
              <a:gd name="connsiteY1" fmla="*/ 5970139 h 6025492"/>
              <a:gd name="connsiteX2" fmla="*/ 989 w 4448352"/>
              <a:gd name="connsiteY2" fmla="*/ 3558990 h 6025492"/>
              <a:gd name="connsiteX3" fmla="*/ 134613 w 4448352"/>
              <a:gd name="connsiteY3" fmla="*/ 2769335 h 6025492"/>
              <a:gd name="connsiteX4" fmla="*/ 812398 w 4448352"/>
              <a:gd name="connsiteY4" fmla="*/ 1669996 h 6025492"/>
              <a:gd name="connsiteX5" fmla="*/ 1830565 w 4448352"/>
              <a:gd name="connsiteY5" fmla="*/ 638164 h 6025492"/>
              <a:gd name="connsiteX6" fmla="*/ 3173139 w 4448352"/>
              <a:gd name="connsiteY6" fmla="*/ 74 h 6025492"/>
              <a:gd name="connsiteX7" fmla="*/ 3840337 w 4448352"/>
              <a:gd name="connsiteY7" fmla="*/ 136997 h 6025492"/>
              <a:gd name="connsiteX8" fmla="*/ 4400480 w 4448352"/>
              <a:gd name="connsiteY8" fmla="*/ 1061406 h 6025492"/>
              <a:gd name="connsiteX9" fmla="*/ 3812207 w 4448352"/>
              <a:gd name="connsiteY9" fmla="*/ 2268177 h 6025492"/>
              <a:gd name="connsiteX10" fmla="*/ 2566852 w 4448352"/>
              <a:gd name="connsiteY10" fmla="*/ 4362395 h 6025492"/>
              <a:gd name="connsiteX11" fmla="*/ 1381603 w 4448352"/>
              <a:gd name="connsiteY11" fmla="*/ 6002073 h 6025492"/>
              <a:gd name="connsiteX0" fmla="*/ 147593 w 4448352"/>
              <a:gd name="connsiteY0" fmla="*/ 6025492 h 6029730"/>
              <a:gd name="connsiteX1" fmla="*/ 135095 w 4448352"/>
              <a:gd name="connsiteY1" fmla="*/ 5970139 h 6029730"/>
              <a:gd name="connsiteX2" fmla="*/ 989 w 4448352"/>
              <a:gd name="connsiteY2" fmla="*/ 3558990 h 6029730"/>
              <a:gd name="connsiteX3" fmla="*/ 134613 w 4448352"/>
              <a:gd name="connsiteY3" fmla="*/ 2769335 h 6029730"/>
              <a:gd name="connsiteX4" fmla="*/ 812398 w 4448352"/>
              <a:gd name="connsiteY4" fmla="*/ 1669996 h 6029730"/>
              <a:gd name="connsiteX5" fmla="*/ 1830565 w 4448352"/>
              <a:gd name="connsiteY5" fmla="*/ 638164 h 6029730"/>
              <a:gd name="connsiteX6" fmla="*/ 3173139 w 4448352"/>
              <a:gd name="connsiteY6" fmla="*/ 74 h 6029730"/>
              <a:gd name="connsiteX7" fmla="*/ 3840337 w 4448352"/>
              <a:gd name="connsiteY7" fmla="*/ 136997 h 6029730"/>
              <a:gd name="connsiteX8" fmla="*/ 4400480 w 4448352"/>
              <a:gd name="connsiteY8" fmla="*/ 1061406 h 6029730"/>
              <a:gd name="connsiteX9" fmla="*/ 3812207 w 4448352"/>
              <a:gd name="connsiteY9" fmla="*/ 2268177 h 6029730"/>
              <a:gd name="connsiteX10" fmla="*/ 2566852 w 4448352"/>
              <a:gd name="connsiteY10" fmla="*/ 4362395 h 6029730"/>
              <a:gd name="connsiteX11" fmla="*/ 1397330 w 4448352"/>
              <a:gd name="connsiteY11" fmla="*/ 6029730 h 60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48352" h="6029730">
                <a:moveTo>
                  <a:pt x="147593" y="6025492"/>
                </a:moveTo>
                <a:lnTo>
                  <a:pt x="135095" y="5970139"/>
                </a:lnTo>
                <a:cubicBezTo>
                  <a:pt x="3334" y="5264474"/>
                  <a:pt x="25734" y="4338079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0"/>
                  <a:pt x="515201" y="2023048"/>
                  <a:pt x="812398" y="1669996"/>
                </a:cubicBezTo>
                <a:cubicBezTo>
                  <a:pt x="1109596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ubicBezTo>
                  <a:pt x="3404376" y="2427"/>
                  <a:pt x="3621702" y="61078"/>
                  <a:pt x="3840337" y="136997"/>
                </a:cubicBezTo>
                <a:cubicBezTo>
                  <a:pt x="4230681" y="272614"/>
                  <a:pt x="4578505" y="404218"/>
                  <a:pt x="4400480" y="1061406"/>
                </a:cubicBezTo>
                <a:cubicBezTo>
                  <a:pt x="4294008" y="1454598"/>
                  <a:pt x="4050152" y="1868133"/>
                  <a:pt x="3812207" y="2268177"/>
                </a:cubicBezTo>
                <a:cubicBezTo>
                  <a:pt x="3397089" y="2966250"/>
                  <a:pt x="2969331" y="3735470"/>
                  <a:pt x="2566852" y="4362395"/>
                </a:cubicBezTo>
                <a:cubicBezTo>
                  <a:pt x="2164373" y="4989320"/>
                  <a:pt x="1829370" y="5570322"/>
                  <a:pt x="1397330" y="602973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24" name="Graphic 8" descr="Electrician">
            <a:extLst>
              <a:ext uri="{FF2B5EF4-FFF2-40B4-BE49-F238E27FC236}">
                <a16:creationId xmlns:a16="http://schemas.microsoft.com/office/drawing/2014/main" id="{EB8723E6-4FC9-4F3A-974E-74EB33278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949" y="1524000"/>
            <a:ext cx="4572001" cy="4572001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B97EB9F-8463-254E-8C6B-907190872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42310"/>
            <a:ext cx="5352197" cy="3953692"/>
          </a:xfrm>
        </p:spPr>
        <p:txBody>
          <a:bodyPr>
            <a:normAutofit lnSpcReduction="10000"/>
          </a:bodyPr>
          <a:lstStyle/>
          <a:p>
            <a:pPr>
              <a:lnSpc>
                <a:spcPct val="115000"/>
              </a:lnSpc>
            </a:pPr>
            <a:r>
              <a:rPr lang="en-US" sz="1400" dirty="0"/>
              <a:t>Neighborhood - Schools</a:t>
            </a:r>
          </a:p>
          <a:p>
            <a:pPr>
              <a:lnSpc>
                <a:spcPct val="115000"/>
              </a:lnSpc>
            </a:pPr>
            <a:r>
              <a:rPr lang="en-US" sz="1400" dirty="0"/>
              <a:t>Garage SF</a:t>
            </a:r>
          </a:p>
          <a:p>
            <a:pPr>
              <a:lnSpc>
                <a:spcPct val="115000"/>
              </a:lnSpc>
            </a:pPr>
            <a:r>
              <a:rPr lang="en-US" sz="1400" dirty="0"/>
              <a:t>Garage Condition</a:t>
            </a:r>
          </a:p>
          <a:p>
            <a:pPr>
              <a:lnSpc>
                <a:spcPct val="115000"/>
              </a:lnSpc>
            </a:pPr>
            <a:r>
              <a:rPr lang="en-US" sz="1400" dirty="0"/>
              <a:t>Heating</a:t>
            </a:r>
          </a:p>
          <a:p>
            <a:pPr>
              <a:lnSpc>
                <a:spcPct val="115000"/>
              </a:lnSpc>
            </a:pPr>
            <a:r>
              <a:rPr lang="en-US" sz="1400" dirty="0"/>
              <a:t>Central Air</a:t>
            </a:r>
          </a:p>
          <a:p>
            <a:pPr>
              <a:lnSpc>
                <a:spcPct val="115000"/>
              </a:lnSpc>
            </a:pPr>
            <a:r>
              <a:rPr lang="en-US" sz="1400" dirty="0"/>
              <a:t>Electrical</a:t>
            </a:r>
          </a:p>
          <a:p>
            <a:pPr>
              <a:lnSpc>
                <a:spcPct val="115000"/>
              </a:lnSpc>
            </a:pPr>
            <a:r>
              <a:rPr lang="en-US" sz="1400" dirty="0"/>
              <a:t>Kitchen Quality</a:t>
            </a:r>
          </a:p>
          <a:p>
            <a:pPr>
              <a:lnSpc>
                <a:spcPct val="115000"/>
              </a:lnSpc>
            </a:pPr>
            <a:r>
              <a:rPr lang="en-US" sz="1400" dirty="0"/>
              <a:t>Exterior Condition</a:t>
            </a:r>
          </a:p>
          <a:p>
            <a:pPr>
              <a:lnSpc>
                <a:spcPct val="115000"/>
              </a:lnSpc>
            </a:pPr>
            <a:r>
              <a:rPr lang="en-US" sz="1400" dirty="0"/>
              <a:t>Basement Quality</a:t>
            </a:r>
          </a:p>
          <a:p>
            <a:pPr>
              <a:lnSpc>
                <a:spcPct val="115000"/>
              </a:lnSpc>
            </a:pPr>
            <a:r>
              <a:rPr lang="en-US" sz="1400" dirty="0"/>
              <a:t>Basement Condition</a:t>
            </a:r>
          </a:p>
          <a:p>
            <a:pPr>
              <a:lnSpc>
                <a:spcPct val="115000"/>
              </a:lnSpc>
            </a:pPr>
            <a:r>
              <a:rPr lang="en-US" sz="1400" dirty="0"/>
              <a:t>Roof Material</a:t>
            </a:r>
          </a:p>
          <a:p>
            <a:pPr>
              <a:lnSpc>
                <a:spcPct val="115000"/>
              </a:lnSpc>
            </a:pPr>
            <a:endParaRPr lang="en-US" sz="1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1B9880-0D27-EB48-A958-2FE4070F9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23990"/>
            <a:ext cx="5334000" cy="762011"/>
          </a:xfrm>
        </p:spPr>
        <p:txBody>
          <a:bodyPr anchor="t">
            <a:normAutofit/>
          </a:bodyPr>
          <a:lstStyle/>
          <a:p>
            <a:r>
              <a:rPr lang="en-US" sz="3200" dirty="0"/>
              <a:t>Excluded Variables</a:t>
            </a:r>
          </a:p>
        </p:txBody>
      </p:sp>
    </p:spTree>
    <p:extLst>
      <p:ext uri="{BB962C8B-B14F-4D97-AF65-F5344CB8AC3E}">
        <p14:creationId xmlns:p14="http://schemas.microsoft.com/office/powerpoint/2010/main" val="118546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7617-CB64-9E4F-B1D8-B1DC4BFD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CABCF-62BD-B947-AD8D-41292137C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Linear Regression Model</a:t>
            </a:r>
          </a:p>
          <a:p>
            <a:pPr lvl="1"/>
            <a:r>
              <a:rPr lang="en-US" sz="2000" dirty="0"/>
              <a:t>Initial Results:</a:t>
            </a:r>
            <a:endParaRPr lang="en-US" sz="2400" dirty="0"/>
          </a:p>
          <a:p>
            <a:r>
              <a:rPr lang="en-US" sz="2400" dirty="0"/>
              <a:t>Decision Tree/Random Forest</a:t>
            </a:r>
          </a:p>
          <a:p>
            <a:pPr lvl="1"/>
            <a:r>
              <a:rPr lang="en-US" dirty="0"/>
              <a:t>Expand Considered Variables</a:t>
            </a:r>
          </a:p>
          <a:p>
            <a:pPr lvl="2"/>
            <a:r>
              <a:rPr lang="en-US" dirty="0"/>
              <a:t>Categorize variables</a:t>
            </a:r>
          </a:p>
          <a:p>
            <a:pPr lvl="2"/>
            <a:r>
              <a:rPr lang="en-US" dirty="0"/>
              <a:t>Create ranked lists of non-numerical variables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26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15E4E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A8FDA66-67B4-4DBE-8354-C26F91ADB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6857999 h 6857999"/>
              <a:gd name="connsiteX3" fmla="*/ 0 w 12191999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B2B1500-BB55-471C-8A9E-67288297E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45E22C-A99D-41BB-AF14-EF1B1E745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6130391" cy="67214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9761B-0C41-DD47-B79E-24D4697A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99787"/>
            <a:ext cx="45720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Extra Stuff</a:t>
            </a:r>
          </a:p>
        </p:txBody>
      </p:sp>
      <p:pic>
        <p:nvPicPr>
          <p:cNvPr id="6" name="Graphic 5" descr="Books">
            <a:extLst>
              <a:ext uri="{FF2B5EF4-FFF2-40B4-BE49-F238E27FC236}">
                <a16:creationId xmlns:a16="http://schemas.microsoft.com/office/drawing/2014/main" id="{692AE5CD-AB32-40B0-8D92-426FDF2CC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0" y="1530350"/>
            <a:ext cx="4565650" cy="456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86912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RightStep">
      <a:dk1>
        <a:srgbClr val="000000"/>
      </a:dk1>
      <a:lt1>
        <a:srgbClr val="FFFFFF"/>
      </a:lt1>
      <a:dk2>
        <a:srgbClr val="412824"/>
      </a:dk2>
      <a:lt2>
        <a:srgbClr val="E2E8E6"/>
      </a:lt2>
      <a:accent1>
        <a:srgbClr val="E72959"/>
      </a:accent1>
      <a:accent2>
        <a:srgbClr val="D53617"/>
      </a:accent2>
      <a:accent3>
        <a:srgbClr val="E09227"/>
      </a:accent3>
      <a:accent4>
        <a:srgbClr val="A9A812"/>
      </a:accent4>
      <a:accent5>
        <a:srgbClr val="76B320"/>
      </a:accent5>
      <a:accent6>
        <a:srgbClr val="31BD15"/>
      </a:accent6>
      <a:hlink>
        <a:srgbClr val="31937A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3504</TotalTime>
  <Words>581</Words>
  <Application>Microsoft Macintosh PowerPoint</Application>
  <PresentationFormat>Widescreen</PresentationFormat>
  <Paragraphs>107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LT Pro</vt:lpstr>
      <vt:lpstr>Avenir Next LT Pro Light</vt:lpstr>
      <vt:lpstr>Calibri</vt:lpstr>
      <vt:lpstr>Sitka Subheading</vt:lpstr>
      <vt:lpstr>PebbleVTI</vt:lpstr>
      <vt:lpstr>House Price Predictions Ames, IA</vt:lpstr>
      <vt:lpstr>Ames, IA</vt:lpstr>
      <vt:lpstr>The Nitty Gritty…..</vt:lpstr>
      <vt:lpstr>Goals of Kaggle Competition</vt:lpstr>
      <vt:lpstr>Sale Price Transformation</vt:lpstr>
      <vt:lpstr>Exploratory Data Analysis</vt:lpstr>
      <vt:lpstr>Excluded Variables</vt:lpstr>
      <vt:lpstr>Way Forward</vt:lpstr>
      <vt:lpstr>Extra Stuff</vt:lpstr>
      <vt:lpstr>Sale Price Distribution</vt:lpstr>
      <vt:lpstr>Evaluation Metrics</vt:lpstr>
      <vt:lpstr>PowerPoint Presentation</vt:lpstr>
      <vt:lpstr>Technical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Predictions Ames, IA</dc:title>
  <dc:creator>Microsoft Office User</dc:creator>
  <cp:lastModifiedBy>Microsoft Office User</cp:lastModifiedBy>
  <cp:revision>14</cp:revision>
  <dcterms:created xsi:type="dcterms:W3CDTF">2020-10-24T15:16:29Z</dcterms:created>
  <dcterms:modified xsi:type="dcterms:W3CDTF">2020-10-27T01:40:43Z</dcterms:modified>
</cp:coreProperties>
</file>